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3" r:id="rId10"/>
    <p:sldId id="265" r:id="rId11"/>
    <p:sldId id="266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232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CC662C-C549-7F4F-8A2F-AD70FEAC5A4E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7E3F56-F680-2045-A904-1AE9C1781C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096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E3F56-F680-2045-A904-1AE9C1781C2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6048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E3F56-F680-2045-A904-1AE9C1781C2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041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138DF-7D8B-8242-9B7B-A6AB607FB648}" type="datetimeFigureOut">
              <a:rPr lang="en-US" smtClean="0"/>
              <a:t>12/19/18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7D313-1742-D544-AA66-D12BCB3CF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161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138DF-7D8B-8242-9B7B-A6AB607FB648}" type="datetimeFigureOut">
              <a:rPr lang="en-US" smtClean="0"/>
              <a:t>12/19/18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7D313-1742-D544-AA66-D12BCB3CF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12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138DF-7D8B-8242-9B7B-A6AB607FB648}" type="datetimeFigureOut">
              <a:rPr lang="en-US" smtClean="0"/>
              <a:t>12/19/18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7D313-1742-D544-AA66-D12BCB3CF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693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138DF-7D8B-8242-9B7B-A6AB607FB648}" type="datetimeFigureOut">
              <a:rPr lang="en-US" smtClean="0"/>
              <a:t>12/19/18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7D313-1742-D544-AA66-D12BCB3CF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43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138DF-7D8B-8242-9B7B-A6AB607FB648}" type="datetimeFigureOut">
              <a:rPr lang="en-US" smtClean="0"/>
              <a:t>12/19/18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7D313-1742-D544-AA66-D12BCB3CF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481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138DF-7D8B-8242-9B7B-A6AB607FB648}" type="datetimeFigureOut">
              <a:rPr lang="en-US" smtClean="0"/>
              <a:t>12/19/18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7D313-1742-D544-AA66-D12BCB3CF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03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138DF-7D8B-8242-9B7B-A6AB607FB648}" type="datetimeFigureOut">
              <a:rPr lang="en-US" smtClean="0"/>
              <a:t>12/19/18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7D313-1742-D544-AA66-D12BCB3CF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42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138DF-7D8B-8242-9B7B-A6AB607FB648}" type="datetimeFigureOut">
              <a:rPr lang="en-US" smtClean="0"/>
              <a:t>12/19/18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7D313-1742-D544-AA66-D12BCB3CF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400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138DF-7D8B-8242-9B7B-A6AB607FB648}" type="datetimeFigureOut">
              <a:rPr lang="en-US" smtClean="0"/>
              <a:t>12/19/18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7D313-1742-D544-AA66-D12BCB3CF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932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138DF-7D8B-8242-9B7B-A6AB607FB648}" type="datetimeFigureOut">
              <a:rPr lang="en-US" smtClean="0"/>
              <a:t>12/19/18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7D313-1742-D544-AA66-D12BCB3CF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05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138DF-7D8B-8242-9B7B-A6AB607FB648}" type="datetimeFigureOut">
              <a:rPr lang="en-US" smtClean="0"/>
              <a:t>12/19/18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7D313-1742-D544-AA66-D12BCB3CF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873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138DF-7D8B-8242-9B7B-A6AB607FB648}" type="datetimeFigureOut">
              <a:rPr lang="en-US" smtClean="0"/>
              <a:t>12/19/18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87D313-1742-D544-AA66-D12BCB3CF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052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1.avi"/><Relationship Id="rId2" Type="http://schemas.openxmlformats.org/officeDocument/2006/relationships/video" Target="../media/media1.avi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2.avi"/><Relationship Id="rId2" Type="http://schemas.openxmlformats.org/officeDocument/2006/relationships/video" Target="../media/media2.avi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CIS 581, Computer Vision, Fall </a:t>
            </a:r>
            <a:r>
              <a:rPr lang="en-US" sz="2400" dirty="0" smtClean="0"/>
              <a:t>2018 </a:t>
            </a:r>
            <a:r>
              <a:rPr lang="en-US" sz="2400" dirty="0"/>
              <a:t>Project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Face Swapping in Videos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           </a:t>
            </a:r>
            <a:r>
              <a:rPr lang="en-US" dirty="0" err="1" smtClean="0"/>
              <a:t>Abhijeet</a:t>
            </a:r>
            <a:r>
              <a:rPr lang="en-US" dirty="0" smtClean="0"/>
              <a:t> Singh                                                         Shikhar Brajesh </a:t>
            </a:r>
          </a:p>
          <a:p>
            <a:pPr algn="l"/>
            <a:r>
              <a:rPr lang="en-US" dirty="0" smtClean="0"/>
              <a:t>     </a:t>
            </a:r>
            <a:r>
              <a:rPr lang="en-US" sz="1800" dirty="0" err="1" smtClean="0"/>
              <a:t>abhsingh@seas.upenn.edu</a:t>
            </a:r>
            <a:r>
              <a:rPr lang="en-US" dirty="0" smtClean="0"/>
              <a:t>	                                      </a:t>
            </a:r>
            <a:r>
              <a:rPr lang="en-US" sz="1800" dirty="0" err="1" smtClean="0"/>
              <a:t>shikharb@seas.upenn.edu</a:t>
            </a:r>
            <a:endParaRPr lang="en-US" dirty="0" smtClean="0"/>
          </a:p>
          <a:p>
            <a:pPr algn="r"/>
            <a:r>
              <a:rPr lang="en-US" dirty="0" smtClean="0"/>
              <a:t>		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901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Preserving Target Emotion</a:t>
            </a:r>
            <a:endParaRPr lang="en-US" dirty="0"/>
          </a:p>
        </p:txBody>
      </p:sp>
      <p:pic>
        <p:nvPicPr>
          <p:cNvPr id="4" name="output_frank2robot_new_target_emotion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415782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Preserving Source Emotion</a:t>
            </a:r>
            <a:endParaRPr lang="en-US" dirty="0"/>
          </a:p>
        </p:txBody>
      </p:sp>
      <p:pic>
        <p:nvPicPr>
          <p:cNvPr id="4" name="output_frank2robot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64357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169" y="2386430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527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935538"/>
            <a:ext cx="10515600" cy="904289"/>
          </a:xfrm>
        </p:spPr>
      </p:pic>
    </p:spTree>
    <p:extLst>
      <p:ext uri="{BB962C8B-B14F-4D97-AF65-F5344CB8AC3E}">
        <p14:creationId xmlns:p14="http://schemas.microsoft.com/office/powerpoint/2010/main" val="1980436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Facial Landmark 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Methods </a:t>
            </a:r>
            <a:r>
              <a:rPr lang="en-US" dirty="0" smtClean="0"/>
              <a:t>Tried : </a:t>
            </a:r>
            <a:r>
              <a:rPr lang="en-US" dirty="0" smtClean="0"/>
              <a:t>OpenCV </a:t>
            </a:r>
            <a:r>
              <a:rPr lang="en-US" dirty="0" err="1" smtClean="0"/>
              <a:t>Haar</a:t>
            </a:r>
            <a:r>
              <a:rPr lang="en-US" dirty="0" smtClean="0"/>
              <a:t> Cascades, Python Face Detection Library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Dlib</a:t>
            </a:r>
            <a:r>
              <a:rPr lang="en-US" dirty="0" smtClean="0"/>
              <a:t> (72 and 68 point versions)</a:t>
            </a:r>
          </a:p>
          <a:p>
            <a:endParaRPr lang="en-US" dirty="0"/>
          </a:p>
          <a:p>
            <a:r>
              <a:rPr lang="en-US" dirty="0" smtClean="0"/>
              <a:t>Challenges: Lighting conditions (CLAHE)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8927" y="3728757"/>
            <a:ext cx="4443662" cy="24482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220" y="3788415"/>
            <a:ext cx="4335379" cy="2388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387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Convex Hull of 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Method Used : OpenCV </a:t>
            </a:r>
            <a:r>
              <a:rPr lang="en-US" dirty="0" err="1" smtClean="0"/>
              <a:t>convexHull</a:t>
            </a:r>
            <a:r>
              <a:rPr lang="en-US" dirty="0" smtClean="0"/>
              <a:t> function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Challenges: Need to include some facial landmark </a:t>
            </a:r>
            <a:r>
              <a:rPr lang="en-US" dirty="0" smtClean="0"/>
              <a:t>points for better swapping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000" dirty="0" smtClean="0"/>
              <a:t>For maintaining source emotion </a:t>
            </a:r>
            <a:r>
              <a:rPr lang="mr-IN" sz="2000" dirty="0" smtClean="0"/>
              <a:t>–</a:t>
            </a:r>
            <a:r>
              <a:rPr lang="en-US" sz="2000" dirty="0" smtClean="0"/>
              <a:t>one internal point from each feature</a:t>
            </a:r>
            <a:br>
              <a:rPr lang="en-US" sz="2000" dirty="0" smtClean="0"/>
            </a:br>
            <a:r>
              <a:rPr lang="en-US" sz="2000" dirty="0" smtClean="0"/>
              <a:t>For maintaining target emotion </a:t>
            </a:r>
            <a:r>
              <a:rPr lang="mr-IN" sz="2000" dirty="0" smtClean="0"/>
              <a:t>–</a:t>
            </a:r>
            <a:r>
              <a:rPr lang="en-US" sz="2000" dirty="0" smtClean="0"/>
              <a:t> all internal points (some exceptions explained later)</a:t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Note: Source is the face which will be replaced in Target Video. Target’s Body </a:t>
            </a:r>
            <a:r>
              <a:rPr lang="en-US" sz="2000" dirty="0" smtClean="0"/>
              <a:t>and Background is preserved. We have implemented both cases: Preserving Source Emotion as well as Target Emotion to avoid confusion.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80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Delaunay Triangulation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SCiPy’s</a:t>
            </a:r>
            <a:r>
              <a:rPr lang="en-US" dirty="0" smtClean="0"/>
              <a:t> Spatial function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49968" y="267573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Warping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749968" y="413623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Blending </a:t>
            </a:r>
          </a:p>
          <a:p>
            <a:pPr marL="228600" indent="-228600">
              <a:spcBef>
                <a:spcPts val="1000"/>
              </a:spcBef>
              <a:buFont typeface="Arial"/>
              <a:buChar char="•"/>
            </a:pPr>
            <a:r>
              <a:rPr lang="en-US" sz="2800" dirty="0">
                <a:solidFill>
                  <a:prstClr val="black"/>
                </a:solidFill>
                <a:latin typeface="Calibri" panose="020F0502020204030204"/>
              </a:rPr>
              <a:t>OpenCV </a:t>
            </a:r>
            <a:r>
              <a:rPr lang="en-US" sz="2800" dirty="0" err="1" smtClean="0">
                <a:solidFill>
                  <a:prstClr val="black"/>
                </a:solidFill>
                <a:latin typeface="Calibri" panose="020F0502020204030204"/>
              </a:rPr>
              <a:t>seamlessClone</a:t>
            </a:r>
            <a:r>
              <a:rPr lang="en-US" sz="2800" dirty="0" smtClean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mr-IN" sz="2800" dirty="0" smtClean="0">
                <a:solidFill>
                  <a:prstClr val="black"/>
                </a:solidFill>
                <a:latin typeface="Calibri" panose="020F0502020204030204"/>
              </a:rPr>
              <a:t>–</a:t>
            </a:r>
            <a:r>
              <a:rPr lang="en-US" sz="2800" dirty="0" smtClean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2800" b="1" dirty="0" smtClean="0"/>
              <a:t>NORMAL_CLONE best </a:t>
            </a:r>
            <a:r>
              <a:rPr lang="en-US" sz="2800" dirty="0" smtClean="0">
                <a:solidFill>
                  <a:prstClr val="black"/>
                </a:solidFill>
                <a:latin typeface="Calibri" panose="020F0502020204030204"/>
              </a:rPr>
              <a:t>solved our purpose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726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Optical 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Increase throughput</a:t>
            </a:r>
          </a:p>
          <a:p>
            <a:r>
              <a:rPr lang="en-US" dirty="0" smtClean="0"/>
              <a:t>Reduce Jitter</a:t>
            </a:r>
          </a:p>
          <a:p>
            <a:r>
              <a:rPr lang="en-US" dirty="0" smtClean="0"/>
              <a:t>Frame Rate for Swap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664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Frames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Frontal Face to Side View and vice-versa</a:t>
            </a:r>
          </a:p>
          <a:p>
            <a:r>
              <a:rPr lang="en-US" dirty="0" smtClean="0"/>
              <a:t>Left or Right Orientation using ratio of distances of eyes to nose tip</a:t>
            </a:r>
          </a:p>
          <a:p>
            <a:r>
              <a:rPr lang="en-US" dirty="0" smtClean="0"/>
              <a:t>Person speaking or not using ratio of upper lip to nose tip and upper lip to bottom lip</a:t>
            </a:r>
          </a:p>
          <a:p>
            <a:r>
              <a:rPr lang="en-US" dirty="0" smtClean="0"/>
              <a:t>Ratio = Scale Invariant of Facial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671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 Emotion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385595"/>
            <a:ext cx="10515600" cy="1386807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Take all interior points from all facial landmarks for Delaunay triangulation step.</a:t>
            </a:r>
          </a:p>
          <a:p>
            <a:r>
              <a:rPr lang="en-US" dirty="0" smtClean="0"/>
              <a:t>Mimics target emotion.</a:t>
            </a:r>
          </a:p>
          <a:p>
            <a:r>
              <a:rPr lang="en-US" dirty="0" smtClean="0"/>
              <a:t>Reduce number of points between lips, take centroid of eye boundary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321243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Target Emotion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1655429"/>
            <a:ext cx="10515600" cy="1386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Take single interior point from all facial landmarks for Delaunay triangulation step.</a:t>
            </a:r>
          </a:p>
          <a:p>
            <a:r>
              <a:rPr lang="en-US" sz="2400" dirty="0" smtClean="0"/>
              <a:t>Avoids distorting source emotion.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27500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Multiple face swaps in single </a:t>
            </a:r>
            <a:r>
              <a:rPr lang="en-US" dirty="0" smtClean="0"/>
              <a:t>frame</a:t>
            </a:r>
            <a:endParaRPr lang="en-US" dirty="0" smtClean="0"/>
          </a:p>
          <a:p>
            <a:r>
              <a:rPr lang="en-US" dirty="0" smtClean="0"/>
              <a:t>Optical Flow for real-time processing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556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871</TotalTime>
  <Words>203</Words>
  <Application>Microsoft Macintosh PowerPoint</Application>
  <PresentationFormat>Widescreen</PresentationFormat>
  <Paragraphs>41</Paragraphs>
  <Slides>12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Calibri Light</vt:lpstr>
      <vt:lpstr>Mangal</vt:lpstr>
      <vt:lpstr>Arial</vt:lpstr>
      <vt:lpstr>Office Theme</vt:lpstr>
      <vt:lpstr>CIS 581, Computer Vision, Fall 2018 Project Face Swapping in Videos</vt:lpstr>
      <vt:lpstr>METHODOLOGY</vt:lpstr>
      <vt:lpstr>Facial Landmark Detection</vt:lpstr>
      <vt:lpstr>Convex Hull of Face</vt:lpstr>
      <vt:lpstr>Delaunay Triangulation</vt:lpstr>
      <vt:lpstr>Optical Flow</vt:lpstr>
      <vt:lpstr>Multiple Frames</vt:lpstr>
      <vt:lpstr>Source Emotion</vt:lpstr>
      <vt:lpstr>Additional Features</vt:lpstr>
      <vt:lpstr>Preserving Target Emotion</vt:lpstr>
      <vt:lpstr>Preserving Source Emotion</vt:lpstr>
      <vt:lpstr>Thank You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 581, Computer Vision, Fall 2018 Project Face Swapping in Videos</dc:title>
  <dc:creator>Shikhar Brajesh</dc:creator>
  <cp:lastModifiedBy>Shikhar Brajesh</cp:lastModifiedBy>
  <cp:revision>11</cp:revision>
  <dcterms:created xsi:type="dcterms:W3CDTF">2018-12-20T03:58:55Z</dcterms:created>
  <dcterms:modified xsi:type="dcterms:W3CDTF">2018-12-20T18:38:47Z</dcterms:modified>
</cp:coreProperties>
</file>